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4" r:id="rId3"/>
    <p:sldId id="265" r:id="rId4"/>
    <p:sldId id="266" r:id="rId5"/>
    <p:sldId id="267" r:id="rId6"/>
    <p:sldId id="268" r:id="rId7"/>
    <p:sldId id="269" r:id="rId8"/>
    <p:sldId id="270"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3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BEBD8E5E-C21D-4210-AB57-3EF4BFE6D9F3}"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EBD8E5E-C21D-4210-AB57-3EF4BFE6D9F3}"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BEBD8E5E-C21D-4210-AB57-3EF4BFE6D9F3}"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EBD8E5E-C21D-4210-AB57-3EF4BFE6D9F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D04D6B6-18E5-417E-B865-561E81CA0CBB}"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EBD8E5E-C21D-4210-AB57-3EF4BFE6D9F3}"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04D6B6-18E5-417E-B865-561E81CA0CBB}" type="datetimeFigureOut">
              <a:rPr lang="ar-IQ" smtClean="0"/>
              <a:t>14/02/1440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EBD8E5E-C21D-4210-AB57-3EF4BFE6D9F3}"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7404"/>
            <a:ext cx="8101223" cy="5517232"/>
          </a:xfrm>
          <a:prstGeom prst="rect">
            <a:avLst/>
          </a:prstGeom>
        </p:spPr>
      </p:pic>
      <p:sp>
        <p:nvSpPr>
          <p:cNvPr id="3" name="شكل بيضاوي 2"/>
          <p:cNvSpPr/>
          <p:nvPr/>
        </p:nvSpPr>
        <p:spPr>
          <a:xfrm>
            <a:off x="3077995" y="5013176"/>
            <a:ext cx="5760640" cy="1274440"/>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اعداد </a:t>
            </a:r>
            <a:r>
              <a:rPr lang="ar-IQ"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أ.م.د. اياد </a:t>
            </a:r>
            <a:r>
              <a:rPr lang="ar-IQ" sz="20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هاشم </a:t>
            </a:r>
            <a:r>
              <a:rPr lang="ar-IQ" sz="20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محمد</a:t>
            </a:r>
            <a:endParaRPr lang="ar-IQ"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33045184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976" cy="2439642"/>
          </a:xfrm>
          <a:prstGeom prst="rect">
            <a:avLst/>
          </a:prstGeom>
        </p:spPr>
        <p:txBody>
          <a:bodyPr wrap="square">
            <a:spAutoFit/>
          </a:bodyPr>
          <a:lstStyle/>
          <a:p>
            <a:pPr algn="just">
              <a:lnSpc>
                <a:spcPct val="115000"/>
              </a:lnSpc>
              <a:spcAft>
                <a:spcPts val="1000"/>
              </a:spcAft>
            </a:pPr>
            <a:r>
              <a:rPr lang="ar-IQ" sz="2800" b="1" dirty="0">
                <a:solidFill>
                  <a:srgbClr val="7030A0"/>
                </a:solidFill>
                <a:ea typeface="Calibri"/>
              </a:rPr>
              <a:t>خطة الطوارئ </a:t>
            </a:r>
            <a:endParaRPr lang="en-US" sz="2800" b="1" dirty="0">
              <a:solidFill>
                <a:srgbClr val="7030A0"/>
              </a:solidFill>
              <a:ea typeface="Calibri"/>
              <a:cs typeface="Arial"/>
            </a:endParaRPr>
          </a:p>
          <a:p>
            <a:pPr algn="just"/>
            <a:r>
              <a:rPr lang="ar-IQ" sz="2800" b="1" dirty="0">
                <a:solidFill>
                  <a:srgbClr val="7030A0"/>
                </a:solidFill>
                <a:ea typeface="Calibri"/>
              </a:rPr>
              <a:t>  هي مجموعه من الإجراءات التي تستعمل استعدادا لمواجهة المخاطر المحتملة ووضع الخطط اللازمة لمواجهة ما قد ينتج عنها من اثار على المواطنين والمقيمين , والعمل على تهيئة كافة المستلزمات الضرورية لتنفيذ هذه الخطط متى ما دعت الحاجة الى تنفيذها </a:t>
            </a:r>
            <a:r>
              <a:rPr lang="ar-IQ" sz="2800" b="1" dirty="0" smtClean="0">
                <a:solidFill>
                  <a:srgbClr val="7030A0"/>
                </a:solidFill>
                <a:ea typeface="Calibri"/>
              </a:rPr>
              <a:t>.</a:t>
            </a:r>
            <a:endParaRPr lang="ar-IQ" sz="2800" b="1" dirty="0">
              <a:solidFill>
                <a:srgbClr val="7030A0"/>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844306"/>
            <a:ext cx="3960440" cy="4013694"/>
          </a:xfrm>
          <a:prstGeom prst="rect">
            <a:avLst/>
          </a:prstGeom>
        </p:spPr>
      </p:pic>
    </p:spTree>
    <p:extLst>
      <p:ext uri="{BB962C8B-B14F-4D97-AF65-F5344CB8AC3E}">
        <p14:creationId xmlns:p14="http://schemas.microsoft.com/office/powerpoint/2010/main" val="80314369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332656"/>
            <a:ext cx="8280920" cy="5971250"/>
          </a:xfrm>
          <a:prstGeom prst="rect">
            <a:avLst/>
          </a:prstGeom>
        </p:spPr>
        <p:txBody>
          <a:bodyPr wrap="square">
            <a:spAutoFit/>
          </a:bodyPr>
          <a:lstStyle/>
          <a:p>
            <a:pPr algn="justLow">
              <a:lnSpc>
                <a:spcPct val="115000"/>
              </a:lnSpc>
              <a:spcAft>
                <a:spcPts val="1000"/>
              </a:spcAft>
            </a:pPr>
            <a:r>
              <a:rPr lang="ar-IQ" sz="2400" b="1" dirty="0">
                <a:solidFill>
                  <a:srgbClr val="7030A0"/>
                </a:solidFill>
                <a:ea typeface="Calibri"/>
              </a:rPr>
              <a:t>مراحل خطة الطوارئ </a:t>
            </a:r>
            <a:endParaRPr lang="en-US" sz="2400" b="1" dirty="0">
              <a:solidFill>
                <a:srgbClr val="7030A0"/>
              </a:solidFill>
              <a:ea typeface="Calibri"/>
              <a:cs typeface="Arial"/>
            </a:endParaRPr>
          </a:p>
          <a:p>
            <a:pPr algn="justLow">
              <a:lnSpc>
                <a:spcPct val="115000"/>
              </a:lnSpc>
              <a:spcAft>
                <a:spcPts val="1000"/>
              </a:spcAft>
            </a:pPr>
            <a:r>
              <a:rPr lang="ar-IQ" sz="2400" b="1" dirty="0">
                <a:solidFill>
                  <a:srgbClr val="C00000"/>
                </a:solidFill>
                <a:ea typeface="Calibri"/>
              </a:rPr>
              <a:t>مرحلة التخطيط , واختبار الخطة , والتدريب عليها :</a:t>
            </a:r>
            <a:endParaRPr lang="en-US" sz="2400" b="1" dirty="0">
              <a:solidFill>
                <a:srgbClr val="C00000"/>
              </a:solidFill>
              <a:ea typeface="Calibri"/>
              <a:cs typeface="Arial"/>
            </a:endParaRPr>
          </a:p>
          <a:p>
            <a:pPr algn="justLow">
              <a:lnSpc>
                <a:spcPct val="115000"/>
              </a:lnSpc>
              <a:spcAft>
                <a:spcPts val="1000"/>
              </a:spcAft>
            </a:pPr>
            <a:r>
              <a:rPr lang="ar-IQ" sz="2400" b="1" dirty="0">
                <a:solidFill>
                  <a:srgbClr val="00B050"/>
                </a:solidFill>
                <a:ea typeface="Calibri"/>
              </a:rPr>
              <a:t>و </a:t>
            </a:r>
            <a:r>
              <a:rPr lang="ar-IQ" sz="2400" b="1" dirty="0" smtClean="0">
                <a:solidFill>
                  <a:srgbClr val="00B050"/>
                </a:solidFill>
                <a:ea typeface="Calibri"/>
              </a:rPr>
              <a:t>لاحتواء </a:t>
            </a:r>
            <a:r>
              <a:rPr lang="ar-IQ" sz="2400" b="1" dirty="0">
                <a:solidFill>
                  <a:srgbClr val="00B050"/>
                </a:solidFill>
                <a:ea typeface="Calibri"/>
              </a:rPr>
              <a:t>هذه الكوارث نحتاج الى عدة لجان منها :</a:t>
            </a:r>
            <a:endParaRPr lang="en-US" sz="2400" b="1" dirty="0">
              <a:solidFill>
                <a:srgbClr val="00B050"/>
              </a:solidFill>
              <a:ea typeface="Calibri"/>
              <a:cs typeface="Arial"/>
            </a:endParaRPr>
          </a:p>
          <a:p>
            <a:pPr marL="342900" lvl="0" indent="-342900" algn="justLow">
              <a:lnSpc>
                <a:spcPct val="115000"/>
              </a:lnSpc>
              <a:buFont typeface="+mj-lt"/>
              <a:buAutoNum type="arabicPeriod"/>
            </a:pPr>
            <a:r>
              <a:rPr lang="ar-IQ" sz="2400" b="1" dirty="0">
                <a:solidFill>
                  <a:srgbClr val="00B050"/>
                </a:solidFill>
                <a:ea typeface="Calibri"/>
              </a:rPr>
              <a:t>اللجنة الطبية </a:t>
            </a:r>
            <a:endParaRPr lang="ar-IQ" sz="2400" b="1" dirty="0" smtClean="0">
              <a:solidFill>
                <a:srgbClr val="00B050"/>
              </a:solidFill>
              <a:ea typeface="Calibri"/>
            </a:endParaRPr>
          </a:p>
          <a:p>
            <a:pPr marL="342900" lvl="0" indent="-342900" algn="justLow">
              <a:lnSpc>
                <a:spcPct val="115000"/>
              </a:lnSpc>
              <a:buFont typeface="+mj-lt"/>
              <a:buAutoNum type="arabicPeriod"/>
            </a:pPr>
            <a:r>
              <a:rPr lang="ar-IQ" sz="2400" b="1" dirty="0" smtClean="0">
                <a:solidFill>
                  <a:srgbClr val="00B050"/>
                </a:solidFill>
                <a:ea typeface="Calibri"/>
              </a:rPr>
              <a:t>اللجنة </a:t>
            </a:r>
            <a:r>
              <a:rPr lang="ar-IQ" sz="2400" b="1" dirty="0">
                <a:solidFill>
                  <a:srgbClr val="00B050"/>
                </a:solidFill>
                <a:ea typeface="Calibri"/>
              </a:rPr>
              <a:t>الخاصة بخدمات البيئة والبلدية </a:t>
            </a:r>
            <a:r>
              <a:rPr lang="ar-IQ" sz="2400" b="1" dirty="0" smtClean="0">
                <a:solidFill>
                  <a:srgbClr val="00B050"/>
                </a:solidFill>
                <a:ea typeface="Calibri"/>
              </a:rPr>
              <a:t>:</a:t>
            </a:r>
            <a:endParaRPr lang="en-US" sz="2400" b="1" dirty="0">
              <a:solidFill>
                <a:srgbClr val="00B050"/>
              </a:solidFill>
              <a:ea typeface="Calibri"/>
              <a:cs typeface="Arial"/>
            </a:endParaRPr>
          </a:p>
          <a:p>
            <a:pPr marL="342900" lvl="0" indent="-342900" algn="justLow">
              <a:lnSpc>
                <a:spcPct val="115000"/>
              </a:lnSpc>
              <a:buFont typeface="+mj-lt"/>
              <a:buAutoNum type="arabicPeriod"/>
            </a:pPr>
            <a:r>
              <a:rPr lang="ar-IQ" sz="2400" b="1" dirty="0">
                <a:solidFill>
                  <a:srgbClr val="00B050"/>
                </a:solidFill>
                <a:ea typeface="Calibri"/>
              </a:rPr>
              <a:t>اللجنة الأمنية </a:t>
            </a:r>
            <a:endParaRPr lang="ar-IQ" sz="2400" b="1" dirty="0" smtClean="0">
              <a:solidFill>
                <a:srgbClr val="00B050"/>
              </a:solidFill>
              <a:ea typeface="Calibri"/>
            </a:endParaRPr>
          </a:p>
          <a:p>
            <a:pPr marL="342900" lvl="0" indent="-342900" algn="justLow">
              <a:lnSpc>
                <a:spcPct val="115000"/>
              </a:lnSpc>
              <a:buFont typeface="+mj-lt"/>
              <a:buAutoNum type="arabicPeriod"/>
            </a:pPr>
            <a:r>
              <a:rPr lang="ar-IQ" sz="2400" b="1" dirty="0" smtClean="0">
                <a:solidFill>
                  <a:srgbClr val="00B050"/>
                </a:solidFill>
                <a:ea typeface="Calibri"/>
              </a:rPr>
              <a:t>اللجنة </a:t>
            </a:r>
            <a:r>
              <a:rPr lang="ar-IQ" sz="2400" b="1" dirty="0">
                <a:solidFill>
                  <a:srgbClr val="00B050"/>
                </a:solidFill>
                <a:ea typeface="Calibri"/>
              </a:rPr>
              <a:t>العسكرية </a:t>
            </a:r>
            <a:endParaRPr lang="ar-IQ" sz="2400" b="1" dirty="0" smtClean="0">
              <a:solidFill>
                <a:srgbClr val="00B050"/>
              </a:solidFill>
              <a:ea typeface="Calibri"/>
            </a:endParaRPr>
          </a:p>
          <a:p>
            <a:pPr marL="342900" lvl="0" indent="-342900" algn="justLow">
              <a:lnSpc>
                <a:spcPct val="115000"/>
              </a:lnSpc>
              <a:buFont typeface="+mj-lt"/>
              <a:buAutoNum type="arabicPeriod"/>
            </a:pPr>
            <a:r>
              <a:rPr lang="ar-IQ" sz="2400" b="1" dirty="0" smtClean="0">
                <a:solidFill>
                  <a:srgbClr val="00B050"/>
                </a:solidFill>
                <a:ea typeface="Calibri"/>
              </a:rPr>
              <a:t>لجنة </a:t>
            </a:r>
            <a:r>
              <a:rPr lang="ar-IQ" sz="2400" b="1" dirty="0">
                <a:solidFill>
                  <a:srgbClr val="00B050"/>
                </a:solidFill>
                <a:ea typeface="Calibri"/>
              </a:rPr>
              <a:t>الخدمات الاجتماعية .</a:t>
            </a:r>
            <a:endParaRPr lang="en-US" sz="2400" b="1" dirty="0">
              <a:solidFill>
                <a:srgbClr val="00B050"/>
              </a:solidFill>
              <a:ea typeface="Calibri"/>
              <a:cs typeface="Arial"/>
            </a:endParaRPr>
          </a:p>
          <a:p>
            <a:pPr marL="342900" lvl="0" indent="-342900" algn="justLow">
              <a:lnSpc>
                <a:spcPct val="115000"/>
              </a:lnSpc>
              <a:buFont typeface="+mj-lt"/>
              <a:buAutoNum type="arabicPeriod"/>
            </a:pPr>
            <a:r>
              <a:rPr lang="ar-IQ" sz="2400" b="1" dirty="0">
                <a:solidFill>
                  <a:srgbClr val="00B050"/>
                </a:solidFill>
                <a:ea typeface="Calibri"/>
              </a:rPr>
              <a:t>الجنة الاعلامية .</a:t>
            </a:r>
            <a:endParaRPr lang="en-US" sz="2400" b="1" dirty="0">
              <a:solidFill>
                <a:srgbClr val="00B050"/>
              </a:solidFill>
              <a:ea typeface="Calibri"/>
              <a:cs typeface="Arial"/>
            </a:endParaRPr>
          </a:p>
          <a:p>
            <a:pPr marL="342900" lvl="0" indent="-342900" algn="justLow">
              <a:lnSpc>
                <a:spcPct val="115000"/>
              </a:lnSpc>
              <a:buFont typeface="+mj-lt"/>
              <a:buAutoNum type="arabicPeriod"/>
            </a:pPr>
            <a:r>
              <a:rPr lang="ar-IQ" sz="2400" b="1" dirty="0">
                <a:solidFill>
                  <a:srgbClr val="00B050"/>
                </a:solidFill>
                <a:ea typeface="Calibri"/>
              </a:rPr>
              <a:t> لجنة (غرفة العمليات ).</a:t>
            </a:r>
            <a:endParaRPr lang="en-US" sz="2400" b="1" dirty="0">
              <a:solidFill>
                <a:srgbClr val="00B050"/>
              </a:solidFill>
              <a:ea typeface="Calibri"/>
              <a:cs typeface="Arial"/>
            </a:endParaRPr>
          </a:p>
          <a:p>
            <a:pPr marL="342900" lvl="0" indent="-342900" algn="justLow">
              <a:lnSpc>
                <a:spcPct val="115000"/>
              </a:lnSpc>
              <a:buFont typeface="+mj-lt"/>
              <a:buAutoNum type="arabicPeriod"/>
            </a:pPr>
            <a:r>
              <a:rPr lang="ar-IQ" sz="2400" b="1" dirty="0">
                <a:solidFill>
                  <a:srgbClr val="00B050"/>
                </a:solidFill>
                <a:ea typeface="Calibri"/>
              </a:rPr>
              <a:t>لجنة المناقصات والعقود .</a:t>
            </a:r>
            <a:endParaRPr lang="en-US" sz="2400" b="1" dirty="0">
              <a:solidFill>
                <a:srgbClr val="00B050"/>
              </a:solidFill>
              <a:ea typeface="Calibri"/>
              <a:cs typeface="Arial"/>
            </a:endParaRPr>
          </a:p>
          <a:p>
            <a:pPr marL="342900" lvl="0" indent="-342900" algn="justLow">
              <a:lnSpc>
                <a:spcPct val="115000"/>
              </a:lnSpc>
              <a:buFont typeface="+mj-lt"/>
              <a:buAutoNum type="arabicPeriod"/>
            </a:pPr>
            <a:r>
              <a:rPr lang="ar-IQ" sz="2400" b="1" dirty="0">
                <a:solidFill>
                  <a:srgbClr val="00B050"/>
                </a:solidFill>
                <a:ea typeface="Calibri"/>
              </a:rPr>
              <a:t>لجنة الاتصالات .</a:t>
            </a:r>
            <a:endParaRPr lang="en-US" sz="2400" b="1" dirty="0">
              <a:solidFill>
                <a:srgbClr val="00B050"/>
              </a:solidFill>
              <a:ea typeface="Calibri"/>
              <a:cs typeface="Arial"/>
            </a:endParaRPr>
          </a:p>
          <a:p>
            <a:pPr marL="342900" lvl="0" indent="-342900" algn="justLow">
              <a:lnSpc>
                <a:spcPct val="115000"/>
              </a:lnSpc>
              <a:spcAft>
                <a:spcPts val="1000"/>
              </a:spcAft>
              <a:buFont typeface="+mj-lt"/>
              <a:buAutoNum type="arabicPeriod"/>
            </a:pPr>
            <a:r>
              <a:rPr lang="ar-IQ" sz="2400" b="1" dirty="0">
                <a:solidFill>
                  <a:srgbClr val="00B050"/>
                </a:solidFill>
                <a:ea typeface="Calibri"/>
              </a:rPr>
              <a:t>الجنة </a:t>
            </a:r>
            <a:r>
              <a:rPr lang="ar-IQ" sz="2400" b="1" dirty="0" smtClean="0">
                <a:solidFill>
                  <a:srgbClr val="00B050"/>
                </a:solidFill>
                <a:ea typeface="Calibri"/>
              </a:rPr>
              <a:t>المركزية</a:t>
            </a:r>
            <a:endParaRPr lang="en-US" sz="2400" b="1" dirty="0">
              <a:solidFill>
                <a:srgbClr val="00B050"/>
              </a:solidFill>
              <a:ea typeface="Calibri"/>
              <a:cs typeface="Arial"/>
            </a:endParaRPr>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16" y="4077072"/>
            <a:ext cx="4680520" cy="2592288"/>
          </a:xfrm>
          <a:prstGeom prst="rect">
            <a:avLst/>
          </a:prstGeom>
        </p:spPr>
      </p:pic>
    </p:spTree>
    <p:extLst>
      <p:ext uri="{BB962C8B-B14F-4D97-AF65-F5344CB8AC3E}">
        <p14:creationId xmlns:p14="http://schemas.microsoft.com/office/powerpoint/2010/main" val="366684965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9004650" cy="6392006"/>
          </a:xfrm>
          <a:prstGeom prst="rect">
            <a:avLst/>
          </a:prstGeom>
        </p:spPr>
        <p:txBody>
          <a:bodyPr wrap="square">
            <a:spAutoFit/>
          </a:bodyPr>
          <a:lstStyle/>
          <a:p>
            <a:pPr algn="justLow">
              <a:lnSpc>
                <a:spcPct val="115000"/>
              </a:lnSpc>
              <a:spcAft>
                <a:spcPts val="1000"/>
              </a:spcAft>
            </a:pPr>
            <a:r>
              <a:rPr lang="ar-IQ" sz="2800" b="1" dirty="0">
                <a:solidFill>
                  <a:srgbClr val="00B050"/>
                </a:solidFill>
                <a:ea typeface="Calibri"/>
              </a:rPr>
              <a:t>مفاهيم خطة الطوارئ </a:t>
            </a:r>
            <a:endParaRPr lang="en-US" sz="2800" b="1" dirty="0">
              <a:solidFill>
                <a:srgbClr val="00B050"/>
              </a:solidFill>
              <a:ea typeface="Calibri"/>
              <a:cs typeface="Arial"/>
            </a:endParaRPr>
          </a:p>
          <a:p>
            <a:pPr algn="justLow">
              <a:lnSpc>
                <a:spcPct val="115000"/>
              </a:lnSpc>
              <a:spcAft>
                <a:spcPts val="1000"/>
              </a:spcAft>
            </a:pPr>
            <a:r>
              <a:rPr lang="ar-IQ" sz="2800" b="1" dirty="0">
                <a:ea typeface="Calibri"/>
              </a:rPr>
              <a:t>  </a:t>
            </a:r>
            <a:r>
              <a:rPr lang="ar-IQ" sz="2800" b="1" dirty="0">
                <a:solidFill>
                  <a:srgbClr val="C00000"/>
                </a:solidFill>
                <a:ea typeface="Calibri"/>
              </a:rPr>
              <a:t>ان مفهوم حالات الطوارئ يرتبط ويتداخل مع عدة مفاهيم اخرى قريبة منه وقد يشكل بعضا منها </a:t>
            </a:r>
            <a:r>
              <a:rPr lang="ar-IQ" sz="2800" b="1" dirty="0" smtClean="0">
                <a:solidFill>
                  <a:srgbClr val="C00000"/>
                </a:solidFill>
                <a:ea typeface="Calibri"/>
              </a:rPr>
              <a:t>بعدا </a:t>
            </a:r>
            <a:r>
              <a:rPr lang="ar-IQ" sz="2800" b="1" dirty="0">
                <a:solidFill>
                  <a:srgbClr val="C00000"/>
                </a:solidFill>
                <a:ea typeface="Calibri"/>
              </a:rPr>
              <a:t>من ابعاده ويشرح بعضها الاخر ويوضح طبيعته وتمثل هذه المفاهيم إسهامات مهمة في هذا المجال ومن هذه المفاهيم :</a:t>
            </a:r>
            <a:endParaRPr lang="en-US" sz="2800" b="1" dirty="0">
              <a:solidFill>
                <a:srgbClr val="C00000"/>
              </a:solidFill>
              <a:ea typeface="Calibri"/>
              <a:cs typeface="Arial"/>
            </a:endParaRPr>
          </a:p>
          <a:p>
            <a:pPr marL="342900" lvl="0" indent="-342900" algn="justLow">
              <a:lnSpc>
                <a:spcPct val="115000"/>
              </a:lnSpc>
              <a:spcAft>
                <a:spcPts val="1000"/>
              </a:spcAft>
              <a:buFont typeface="+mj-lt"/>
              <a:buAutoNum type="arabicPeriod"/>
            </a:pPr>
            <a:r>
              <a:rPr lang="ar-IQ" sz="2800" b="1" dirty="0">
                <a:ea typeface="Calibri"/>
              </a:rPr>
              <a:t>المشكلة </a:t>
            </a:r>
          </a:p>
          <a:p>
            <a:pPr marL="342900" lvl="0" indent="-342900" algn="justLow">
              <a:lnSpc>
                <a:spcPct val="115000"/>
              </a:lnSpc>
              <a:spcAft>
                <a:spcPts val="1000"/>
              </a:spcAft>
              <a:buFont typeface="+mj-lt"/>
              <a:buAutoNum type="arabicPeriod"/>
            </a:pPr>
            <a:r>
              <a:rPr lang="ar-IQ" sz="2800" b="1" dirty="0" smtClean="0">
                <a:ea typeface="Calibri"/>
              </a:rPr>
              <a:t>الإرهاب</a:t>
            </a:r>
            <a:endParaRPr lang="en-US" sz="2800" b="1" dirty="0">
              <a:ea typeface="Calibri"/>
              <a:cs typeface="Arial"/>
            </a:endParaRPr>
          </a:p>
          <a:p>
            <a:pPr lvl="0" algn="justLow">
              <a:lnSpc>
                <a:spcPct val="115000"/>
              </a:lnSpc>
              <a:spcAft>
                <a:spcPts val="1000"/>
              </a:spcAft>
            </a:pPr>
            <a:r>
              <a:rPr lang="ar-IQ" sz="2800" b="1" dirty="0" smtClean="0">
                <a:ea typeface="Calibri"/>
              </a:rPr>
              <a:t>3- العنف </a:t>
            </a:r>
          </a:p>
          <a:p>
            <a:pPr lvl="0" algn="justLow">
              <a:lnSpc>
                <a:spcPct val="115000"/>
              </a:lnSpc>
              <a:spcAft>
                <a:spcPts val="1000"/>
              </a:spcAft>
            </a:pPr>
            <a:r>
              <a:rPr lang="ar-IQ" sz="2800" b="1" dirty="0" smtClean="0">
                <a:ea typeface="Calibri"/>
              </a:rPr>
              <a:t>4- العدوان</a:t>
            </a:r>
            <a:endParaRPr lang="en-US" sz="2800" b="1" dirty="0">
              <a:ea typeface="Calibri"/>
              <a:cs typeface="Arial"/>
            </a:endParaRPr>
          </a:p>
          <a:p>
            <a:pPr lvl="0" algn="justLow">
              <a:lnSpc>
                <a:spcPct val="115000"/>
              </a:lnSpc>
              <a:spcAft>
                <a:spcPts val="1000"/>
              </a:spcAft>
            </a:pPr>
            <a:r>
              <a:rPr lang="ar-IQ" sz="2800" b="1" dirty="0" smtClean="0">
                <a:ea typeface="Calibri"/>
              </a:rPr>
              <a:t>5- الصراع</a:t>
            </a:r>
          </a:p>
          <a:p>
            <a:pPr lvl="0" algn="justLow">
              <a:lnSpc>
                <a:spcPct val="115000"/>
              </a:lnSpc>
              <a:spcAft>
                <a:spcPts val="1000"/>
              </a:spcAft>
            </a:pPr>
            <a:r>
              <a:rPr lang="ar-IQ" sz="2800" b="1" dirty="0" smtClean="0">
                <a:ea typeface="Calibri"/>
                <a:cs typeface="Arial"/>
              </a:rPr>
              <a:t>6- </a:t>
            </a:r>
            <a:r>
              <a:rPr lang="ar-IQ" sz="2800" b="1" dirty="0" smtClean="0">
                <a:ea typeface="Calibri"/>
              </a:rPr>
              <a:t>لصدمة</a:t>
            </a:r>
            <a:endParaRPr lang="en-US" sz="2800" b="1" dirty="0">
              <a:ea typeface="Calibri"/>
              <a:cs typeface="Arial"/>
            </a:endParaRPr>
          </a:p>
          <a:p>
            <a:pPr algn="justLow">
              <a:lnSpc>
                <a:spcPct val="115000"/>
              </a:lnSpc>
              <a:spcAft>
                <a:spcPts val="1000"/>
              </a:spcAft>
            </a:pPr>
            <a:r>
              <a:rPr lang="ar-IQ" dirty="0">
                <a:ea typeface="Calibri"/>
              </a:rPr>
              <a:t>  </a:t>
            </a:r>
            <a:endParaRPr lang="en-US" sz="1200" dirty="0">
              <a:ea typeface="Calibri"/>
              <a:cs typeface="Aria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286000"/>
            <a:ext cx="5724525" cy="4572000"/>
          </a:xfrm>
          <a:prstGeom prst="rect">
            <a:avLst/>
          </a:prstGeom>
        </p:spPr>
      </p:pic>
    </p:spTree>
    <p:extLst>
      <p:ext uri="{BB962C8B-B14F-4D97-AF65-F5344CB8AC3E}">
        <p14:creationId xmlns:p14="http://schemas.microsoft.com/office/powerpoint/2010/main" val="301117111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640960" cy="1815882"/>
          </a:xfrm>
          <a:prstGeom prst="rect">
            <a:avLst/>
          </a:prstGeom>
        </p:spPr>
        <p:txBody>
          <a:bodyPr wrap="square">
            <a:spAutoFit/>
          </a:bodyPr>
          <a:lstStyle/>
          <a:p>
            <a:pPr algn="justLow"/>
            <a:r>
              <a:rPr lang="ar-IQ" sz="2800" b="1" dirty="0">
                <a:solidFill>
                  <a:srgbClr val="0070C0"/>
                </a:solidFill>
              </a:rPr>
              <a:t>معنى الازمة :</a:t>
            </a:r>
            <a:endParaRPr lang="en-US" sz="2800" b="1" dirty="0">
              <a:solidFill>
                <a:srgbClr val="0070C0"/>
              </a:solidFill>
            </a:endParaRPr>
          </a:p>
          <a:p>
            <a:pPr algn="justLow"/>
            <a:r>
              <a:rPr lang="ar-IQ" sz="2800" b="1" dirty="0">
                <a:solidFill>
                  <a:srgbClr val="0070C0"/>
                </a:solidFill>
              </a:rPr>
              <a:t>  لقد اطلق الصينيون القدماء على كلمة الازمة (</a:t>
            </a:r>
            <a:r>
              <a:rPr lang="en-US" sz="2800" b="1" dirty="0">
                <a:solidFill>
                  <a:srgbClr val="0070C0"/>
                </a:solidFill>
              </a:rPr>
              <a:t>crisis </a:t>
            </a:r>
            <a:r>
              <a:rPr lang="ar-IQ" sz="2800" b="1" dirty="0">
                <a:solidFill>
                  <a:srgbClr val="0070C0"/>
                </a:solidFill>
              </a:rPr>
              <a:t> ) وهي مكونة من مقطعين هما خطر (</a:t>
            </a:r>
            <a:r>
              <a:rPr lang="en-US" sz="2800" b="1" dirty="0">
                <a:solidFill>
                  <a:srgbClr val="0070C0"/>
                </a:solidFill>
              </a:rPr>
              <a:t>danger </a:t>
            </a:r>
            <a:r>
              <a:rPr lang="ar-IQ" sz="2800" b="1" dirty="0">
                <a:solidFill>
                  <a:srgbClr val="0070C0"/>
                </a:solidFill>
              </a:rPr>
              <a:t> ) و فرصه (</a:t>
            </a:r>
            <a:r>
              <a:rPr lang="en-US" sz="2800" b="1" dirty="0">
                <a:solidFill>
                  <a:srgbClr val="0070C0"/>
                </a:solidFill>
              </a:rPr>
              <a:t>opportunity </a:t>
            </a:r>
            <a:r>
              <a:rPr lang="ar-IQ" sz="2800" b="1" dirty="0">
                <a:solidFill>
                  <a:srgbClr val="0070C0"/>
                </a:solidFill>
              </a:rPr>
              <a:t> ) ومعناها الأزمة  , وبذلك تنطوي على خطر يهدد الافراد والمؤسسات يجب معالجته </a:t>
            </a: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3568112"/>
            <a:ext cx="2520280" cy="3192355"/>
          </a:xfrm>
          <a:prstGeom prst="rect">
            <a:avLst/>
          </a:prstGeom>
        </p:spPr>
      </p:pic>
    </p:spTree>
    <p:extLst>
      <p:ext uri="{BB962C8B-B14F-4D97-AF65-F5344CB8AC3E}">
        <p14:creationId xmlns:p14="http://schemas.microsoft.com/office/powerpoint/2010/main" val="12304724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5440" y="260648"/>
            <a:ext cx="8784976" cy="2246769"/>
          </a:xfrm>
          <a:prstGeom prst="rect">
            <a:avLst/>
          </a:prstGeom>
        </p:spPr>
        <p:txBody>
          <a:bodyPr wrap="square">
            <a:spAutoFit/>
          </a:bodyPr>
          <a:lstStyle/>
          <a:p>
            <a:pPr algn="justLow"/>
            <a:r>
              <a:rPr lang="ar-IQ" sz="2800" b="1" dirty="0"/>
              <a:t>تعريفها </a:t>
            </a:r>
            <a:r>
              <a:rPr lang="ar-IQ" sz="2800" b="1" dirty="0" smtClean="0"/>
              <a:t>:</a:t>
            </a:r>
            <a:endParaRPr lang="en-US" sz="2800" b="1" dirty="0"/>
          </a:p>
          <a:p>
            <a:pPr algn="justLow"/>
            <a:r>
              <a:rPr lang="ar-IQ" sz="2800" b="1" dirty="0">
                <a:solidFill>
                  <a:srgbClr val="C00000"/>
                </a:solidFill>
              </a:rPr>
              <a:t>  هي احداث مفاجئة وتغيرات يتعرض لها الفرد وتؤدي الى احساسه باختلال التوازن الداخلي وتؤدي الى تغير في الانماط السلوكية المألوفة وجعله غير مكترث لما يحدث له وتزداد حدتها في حالة تدني المستوى الخلقي لديه واشاعة الجريمة والتحايل على الاخرين </a:t>
            </a:r>
            <a:r>
              <a:rPr lang="ar-IQ" sz="2800" b="1" dirty="0" smtClean="0">
                <a:solidFill>
                  <a:srgbClr val="C00000"/>
                </a:solidFill>
              </a:rPr>
              <a:t>.</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009" y="4118474"/>
            <a:ext cx="3533775" cy="2708920"/>
          </a:xfrm>
          <a:prstGeom prst="rect">
            <a:avLst/>
          </a:prstGeom>
        </p:spPr>
      </p:pic>
    </p:spTree>
    <p:extLst>
      <p:ext uri="{BB962C8B-B14F-4D97-AF65-F5344CB8AC3E}">
        <p14:creationId xmlns:p14="http://schemas.microsoft.com/office/powerpoint/2010/main" val="188407435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4648388"/>
          </a:xfrm>
          <a:prstGeom prst="rect">
            <a:avLst/>
          </a:prstGeom>
        </p:spPr>
        <p:txBody>
          <a:bodyPr wrap="square">
            <a:spAutoFit/>
          </a:bodyPr>
          <a:lstStyle/>
          <a:p>
            <a:pPr>
              <a:lnSpc>
                <a:spcPct val="115000"/>
              </a:lnSpc>
              <a:spcAft>
                <a:spcPts val="1000"/>
              </a:spcAft>
            </a:pPr>
            <a:r>
              <a:rPr lang="ar-IQ" sz="2800" b="1" dirty="0">
                <a:solidFill>
                  <a:schemeClr val="accent2">
                    <a:lumMod val="75000"/>
                  </a:schemeClr>
                </a:solidFill>
                <a:ea typeface="Calibri"/>
              </a:rPr>
              <a:t>انواع الأزمات : </a:t>
            </a:r>
            <a:endParaRPr lang="en-US" sz="2800" b="1" dirty="0">
              <a:solidFill>
                <a:schemeClr val="accent2">
                  <a:lumMod val="75000"/>
                </a:schemeClr>
              </a:solidFill>
              <a:ea typeface="Calibri"/>
              <a:cs typeface="Arial"/>
            </a:endParaRPr>
          </a:p>
          <a:p>
            <a:pPr marL="342900" lvl="0" indent="-342900">
              <a:lnSpc>
                <a:spcPct val="115000"/>
              </a:lnSpc>
              <a:buFont typeface="+mj-lt"/>
              <a:buAutoNum type="arabicPeriod"/>
            </a:pPr>
            <a:r>
              <a:rPr lang="ar-IQ" sz="2800" b="1" dirty="0">
                <a:solidFill>
                  <a:schemeClr val="accent2">
                    <a:lumMod val="75000"/>
                  </a:schemeClr>
                </a:solidFill>
                <a:ea typeface="Calibri"/>
              </a:rPr>
              <a:t>حسب شدة الاثر الذي تتركه الى ازمات شديدة او محدودة .</a:t>
            </a:r>
            <a:endParaRPr lang="en-US" sz="2800" b="1" dirty="0">
              <a:solidFill>
                <a:schemeClr val="accent2">
                  <a:lumMod val="75000"/>
                </a:schemeClr>
              </a:solidFill>
              <a:ea typeface="Calibri"/>
              <a:cs typeface="Arial"/>
            </a:endParaRPr>
          </a:p>
          <a:p>
            <a:pPr marL="342900" lvl="0" indent="-342900">
              <a:lnSpc>
                <a:spcPct val="115000"/>
              </a:lnSpc>
              <a:buFont typeface="+mj-lt"/>
              <a:buAutoNum type="arabicPeriod"/>
            </a:pPr>
            <a:r>
              <a:rPr lang="ar-IQ" sz="2800" b="1" dirty="0">
                <a:solidFill>
                  <a:schemeClr val="accent2">
                    <a:lumMod val="75000"/>
                  </a:schemeClr>
                </a:solidFill>
                <a:ea typeface="Calibri"/>
              </a:rPr>
              <a:t>حسب المستوى الذي تشمله الى عالمية او اقليمية او محلية او ازمات تنظيمية .</a:t>
            </a:r>
            <a:endParaRPr lang="en-US" sz="2800" b="1" dirty="0">
              <a:solidFill>
                <a:schemeClr val="accent2">
                  <a:lumMod val="75000"/>
                </a:schemeClr>
              </a:solidFill>
              <a:ea typeface="Calibri"/>
              <a:cs typeface="Arial"/>
            </a:endParaRPr>
          </a:p>
          <a:p>
            <a:pPr marL="342900" lvl="0" indent="-342900">
              <a:lnSpc>
                <a:spcPct val="115000"/>
              </a:lnSpc>
              <a:buFont typeface="+mj-lt"/>
              <a:buAutoNum type="arabicPeriod"/>
            </a:pPr>
            <a:r>
              <a:rPr lang="ar-IQ" sz="2800" b="1" dirty="0">
                <a:solidFill>
                  <a:schemeClr val="accent2">
                    <a:lumMod val="75000"/>
                  </a:schemeClr>
                </a:solidFill>
                <a:ea typeface="Calibri"/>
              </a:rPr>
              <a:t>حسب البعد الزمني الى ازمات متكررة ومفاجئة .</a:t>
            </a:r>
            <a:endParaRPr lang="en-US" sz="2800" b="1" dirty="0">
              <a:solidFill>
                <a:schemeClr val="accent2">
                  <a:lumMod val="75000"/>
                </a:schemeClr>
              </a:solidFill>
              <a:ea typeface="Calibri"/>
              <a:cs typeface="Arial"/>
            </a:endParaRPr>
          </a:p>
          <a:p>
            <a:pPr marL="342900" lvl="0" indent="-342900">
              <a:lnSpc>
                <a:spcPct val="115000"/>
              </a:lnSpc>
              <a:buFont typeface="+mj-lt"/>
              <a:buAutoNum type="arabicPeriod"/>
            </a:pPr>
            <a:r>
              <a:rPr lang="ar-IQ" sz="2800" b="1" dirty="0">
                <a:solidFill>
                  <a:schemeClr val="accent2">
                    <a:lumMod val="75000"/>
                  </a:schemeClr>
                </a:solidFill>
                <a:ea typeface="Calibri"/>
              </a:rPr>
              <a:t>حسب المراحل الى ازمات في مرحلة النشوء وفي مرحلة التصعيد او في مرحلة الاكتمال او في مرحلة الزوال . </a:t>
            </a:r>
            <a:endParaRPr lang="en-US" sz="2800" b="1" dirty="0">
              <a:solidFill>
                <a:schemeClr val="accent2">
                  <a:lumMod val="75000"/>
                </a:schemeClr>
              </a:solidFill>
              <a:ea typeface="Calibri"/>
              <a:cs typeface="Arial"/>
            </a:endParaRPr>
          </a:p>
          <a:p>
            <a:pPr marL="342900" lvl="0" indent="-342900">
              <a:lnSpc>
                <a:spcPct val="115000"/>
              </a:lnSpc>
              <a:spcAft>
                <a:spcPts val="1000"/>
              </a:spcAft>
              <a:buFont typeface="+mj-lt"/>
              <a:buAutoNum type="arabicPeriod"/>
            </a:pPr>
            <a:r>
              <a:rPr lang="ar-IQ" sz="2800" b="1" dirty="0">
                <a:solidFill>
                  <a:schemeClr val="accent2">
                    <a:lumMod val="75000"/>
                  </a:schemeClr>
                </a:solidFill>
                <a:ea typeface="Calibri"/>
              </a:rPr>
              <a:t>حسب الأثار الناجمة عنها الى ازمات ليس لها اثار جانبية واخرى لها اثار جانبية . </a:t>
            </a:r>
            <a:endParaRPr lang="en-US" sz="2400" b="1" dirty="0">
              <a:solidFill>
                <a:schemeClr val="accent2">
                  <a:lumMod val="75000"/>
                </a:schemeClr>
              </a:solidFill>
              <a:ea typeface="Calibri"/>
              <a:cs typeface="Arial"/>
            </a:endParaRPr>
          </a:p>
        </p:txBody>
      </p:sp>
    </p:spTree>
    <p:extLst>
      <p:ext uri="{BB962C8B-B14F-4D97-AF65-F5344CB8AC3E}">
        <p14:creationId xmlns:p14="http://schemas.microsoft.com/office/powerpoint/2010/main" val="74758925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712968" cy="2417072"/>
          </a:xfrm>
          <a:prstGeom prst="rect">
            <a:avLst/>
          </a:prstGeom>
        </p:spPr>
        <p:txBody>
          <a:bodyPr wrap="square">
            <a:spAutoFit/>
          </a:bodyPr>
          <a:lstStyle/>
          <a:p>
            <a:pPr algn="justLow">
              <a:lnSpc>
                <a:spcPct val="115000"/>
              </a:lnSpc>
              <a:spcAft>
                <a:spcPts val="1000"/>
              </a:spcAft>
            </a:pPr>
            <a:r>
              <a:rPr lang="ar-IQ" sz="2400" b="1" dirty="0">
                <a:solidFill>
                  <a:schemeClr val="accent2">
                    <a:lumMod val="75000"/>
                  </a:schemeClr>
                </a:solidFill>
                <a:ea typeface="Calibri"/>
              </a:rPr>
              <a:t>كيفية مواجهة الازمة </a:t>
            </a:r>
            <a:r>
              <a:rPr lang="ar-IQ" sz="2400" b="1" dirty="0" smtClean="0">
                <a:solidFill>
                  <a:schemeClr val="accent2">
                    <a:lumMod val="75000"/>
                  </a:schemeClr>
                </a:solidFill>
                <a:ea typeface="Calibri"/>
              </a:rPr>
              <a:t>:</a:t>
            </a:r>
            <a:endParaRPr lang="en-US" sz="2400" b="1" dirty="0">
              <a:solidFill>
                <a:schemeClr val="accent2">
                  <a:lumMod val="75000"/>
                </a:schemeClr>
              </a:solidFill>
              <a:ea typeface="Calibri"/>
              <a:cs typeface="Arial"/>
            </a:endParaRPr>
          </a:p>
          <a:p>
            <a:pPr marL="342900" lvl="0" indent="-342900" algn="justLow">
              <a:lnSpc>
                <a:spcPct val="115000"/>
              </a:lnSpc>
              <a:buFont typeface="+mj-lt"/>
              <a:buAutoNum type="arabicPeriod"/>
            </a:pPr>
            <a:r>
              <a:rPr lang="ar-IQ" sz="2400" b="1" dirty="0">
                <a:solidFill>
                  <a:srgbClr val="00B0F0"/>
                </a:solidFill>
                <a:ea typeface="Calibri"/>
              </a:rPr>
              <a:t>تعريف الطالب معنى كلمة الازمة .</a:t>
            </a:r>
            <a:endParaRPr lang="en-US" sz="2400" b="1" dirty="0">
              <a:solidFill>
                <a:srgbClr val="00B0F0"/>
              </a:solidFill>
              <a:ea typeface="Calibri"/>
              <a:cs typeface="Arial"/>
            </a:endParaRPr>
          </a:p>
          <a:p>
            <a:pPr marL="342900" lvl="0" indent="-342900" algn="justLow">
              <a:lnSpc>
                <a:spcPct val="115000"/>
              </a:lnSpc>
              <a:buFont typeface="+mj-lt"/>
              <a:buAutoNum type="arabicPeriod"/>
            </a:pPr>
            <a:r>
              <a:rPr lang="ar-IQ" sz="2400" b="1" dirty="0">
                <a:solidFill>
                  <a:srgbClr val="00B0F0"/>
                </a:solidFill>
                <a:ea typeface="Calibri"/>
              </a:rPr>
              <a:t>يتناقش مع الطالب ويكتب او يتحدث عن الأزمة .</a:t>
            </a:r>
            <a:endParaRPr lang="en-US" sz="2400" b="1" dirty="0">
              <a:solidFill>
                <a:srgbClr val="00B0F0"/>
              </a:solidFill>
              <a:ea typeface="Calibri"/>
              <a:cs typeface="Arial"/>
            </a:endParaRPr>
          </a:p>
          <a:p>
            <a:pPr marL="342900" lvl="0" indent="-342900" algn="justLow">
              <a:lnSpc>
                <a:spcPct val="115000"/>
              </a:lnSpc>
              <a:spcAft>
                <a:spcPts val="1000"/>
              </a:spcAft>
              <a:buFont typeface="+mj-lt"/>
              <a:buAutoNum type="arabicPeriod"/>
            </a:pPr>
            <a:r>
              <a:rPr lang="ar-IQ" sz="2400" b="1" dirty="0">
                <a:solidFill>
                  <a:srgbClr val="00B0F0"/>
                </a:solidFill>
                <a:ea typeface="Calibri"/>
              </a:rPr>
              <a:t>مناقشة الطرق الممكنة لمواجهتها مع الطالب .</a:t>
            </a:r>
            <a:endParaRPr lang="en-US" sz="2400" b="1" dirty="0">
              <a:solidFill>
                <a:srgbClr val="00B0F0"/>
              </a:solidFill>
              <a:ea typeface="Calibri"/>
              <a:cs typeface="Arial"/>
            </a:endParaRPr>
          </a:p>
          <a:p>
            <a:r>
              <a:rPr lang="ar-IQ" sz="2400" b="1" dirty="0" smtClean="0">
                <a:solidFill>
                  <a:srgbClr val="00B0F0"/>
                </a:solidFill>
                <a:ea typeface="Calibri"/>
              </a:rPr>
              <a:t>4- طمئنه </a:t>
            </a:r>
            <a:r>
              <a:rPr lang="ar-IQ" sz="2400" b="1" dirty="0">
                <a:solidFill>
                  <a:srgbClr val="00B0F0"/>
                </a:solidFill>
                <a:ea typeface="Calibri"/>
              </a:rPr>
              <a:t>وتعليم الطالب مهارات جديدة لحلها .</a:t>
            </a:r>
            <a:endParaRPr lang="ar-IQ" sz="2400" b="1" dirty="0">
              <a:solidFill>
                <a:srgbClr val="00B0F0"/>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3555124"/>
            <a:ext cx="4431844" cy="3302876"/>
          </a:xfrm>
          <a:prstGeom prst="rect">
            <a:avLst/>
          </a:prstGeom>
        </p:spPr>
      </p:pic>
    </p:spTree>
    <p:extLst>
      <p:ext uri="{BB962C8B-B14F-4D97-AF65-F5344CB8AC3E}">
        <p14:creationId xmlns:p14="http://schemas.microsoft.com/office/powerpoint/2010/main" val="215162820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TotalTime>
  <Words>344</Words>
  <Application>Microsoft Office PowerPoint</Application>
  <PresentationFormat>عرض على الشاشة (3:4)‏</PresentationFormat>
  <Paragraphs>40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MALIK HADI</dc:creator>
  <cp:lastModifiedBy>icc</cp:lastModifiedBy>
  <cp:revision>13</cp:revision>
  <dcterms:created xsi:type="dcterms:W3CDTF">2018-09-27T19:11:06Z</dcterms:created>
  <dcterms:modified xsi:type="dcterms:W3CDTF">2018-10-24T07:21:00Z</dcterms:modified>
</cp:coreProperties>
</file>